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5F53-76BE-4308-BC61-10D9260A70D8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40EC-B58C-48BE-8519-C3634334E98B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5F53-76BE-4308-BC61-10D9260A70D8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40EC-B58C-48BE-8519-C3634334E98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5F53-76BE-4308-BC61-10D9260A70D8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40EC-B58C-48BE-8519-C3634334E98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5F53-76BE-4308-BC61-10D9260A70D8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40EC-B58C-48BE-8519-C3634334E98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5F53-76BE-4308-BC61-10D9260A70D8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40EC-B58C-48BE-8519-C3634334E98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5F53-76BE-4308-BC61-10D9260A70D8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40EC-B58C-48BE-8519-C3634334E98B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5F53-76BE-4308-BC61-10D9260A70D8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40EC-B58C-48BE-8519-C3634334E98B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5F53-76BE-4308-BC61-10D9260A70D8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40EC-B58C-48BE-8519-C3634334E98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5F53-76BE-4308-BC61-10D9260A70D8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40EC-B58C-48BE-8519-C3634334E98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5F53-76BE-4308-BC61-10D9260A70D8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40EC-B58C-48BE-8519-C3634334E98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5F53-76BE-4308-BC61-10D9260A70D8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40EC-B58C-48BE-8519-C3634334E98B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5BB5F53-76BE-4308-BC61-10D9260A70D8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79B40EC-B58C-48BE-8519-C3634334E98B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7175351" cy="1793167"/>
          </a:xfrm>
        </p:spPr>
        <p:txBody>
          <a:bodyPr/>
          <a:lstStyle/>
          <a:p>
            <a:r>
              <a:rPr lang="pl-PL" sz="4800" dirty="0"/>
              <a:t>ASERTYWNOŚĆ</a:t>
            </a:r>
            <a:br>
              <a:rPr lang="pl-PL" sz="4800" dirty="0"/>
            </a:br>
            <a:br>
              <a:rPr lang="pl-PL" sz="4800" dirty="0"/>
            </a:br>
            <a:r>
              <a:rPr lang="pl-PL" sz="4800" dirty="0"/>
              <a:t>W ŻYCIU CODZIENNYM</a:t>
            </a:r>
          </a:p>
        </p:txBody>
      </p:sp>
    </p:spTree>
    <p:extLst>
      <p:ext uri="{BB962C8B-B14F-4D97-AF65-F5344CB8AC3E}">
        <p14:creationId xmlns:p14="http://schemas.microsoft.com/office/powerpoint/2010/main" val="199000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87" y="692696"/>
            <a:ext cx="8109969" cy="55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335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67544" y="476672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FF0000"/>
                </a:solidFill>
              </a:rPr>
              <a:t>Asertywność </a:t>
            </a:r>
            <a:r>
              <a:rPr lang="pl-PL" sz="2400" dirty="0"/>
              <a:t>to umiejętność, dzięki której ludzie otwarcie wyrażają swoje myśli, uczucia i przekonania, nie lekceważąc uczuć i poglądów swoich rozmówców. </a:t>
            </a:r>
          </a:p>
          <a:p>
            <a:endParaRPr lang="pl-PL" sz="2400" dirty="0"/>
          </a:p>
          <a:p>
            <a:endParaRPr lang="pl-PL" sz="2400" dirty="0"/>
          </a:p>
          <a:p>
            <a:r>
              <a:rPr lang="pl-PL" sz="2400" b="1" dirty="0"/>
              <a:t>ASERTYWNOŚĆ TO UMIEJĘTNOŚĆ  </a:t>
            </a:r>
            <a:r>
              <a:rPr lang="pl-PL" sz="2400" dirty="0"/>
              <a:t>WYRAŻANIA </a:t>
            </a:r>
            <a:r>
              <a:rPr lang="pl-PL" sz="2400" b="1" dirty="0"/>
              <a:t> SIEBIE</a:t>
            </a:r>
          </a:p>
          <a:p>
            <a:endParaRPr lang="pl-PL" sz="2400" b="1" dirty="0"/>
          </a:p>
          <a:p>
            <a:r>
              <a:rPr lang="pl-PL" sz="2400" b="1" dirty="0"/>
              <a:t>BEZ       NARUSZANIA       PRAW      INNYCH        OSÓB!</a:t>
            </a:r>
          </a:p>
          <a:p>
            <a:endParaRPr lang="pl-PL" sz="2400" b="1" dirty="0"/>
          </a:p>
          <a:p>
            <a:endParaRPr lang="pl-PL" sz="2400" b="1" dirty="0"/>
          </a:p>
          <a:p>
            <a:pPr algn="ctr"/>
            <a:r>
              <a:rPr lang="pl-PL" sz="2400" b="1" dirty="0">
                <a:solidFill>
                  <a:srgbClr val="FF0000"/>
                </a:solidFill>
              </a:rPr>
              <a:t>ASERTYWNOŚĆ JEST OPARTA NA WZAJEMNYM SZACUNKU DO SIEBIE I INNYCH !!!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238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6889"/>
            <a:ext cx="8064896" cy="6084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66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475419"/>
              </p:ext>
            </p:extLst>
          </p:nvPr>
        </p:nvGraphicFramePr>
        <p:xfrm>
          <a:off x="251520" y="207736"/>
          <a:ext cx="8712968" cy="6119421"/>
        </p:xfrm>
        <a:graphic>
          <a:graphicData uri="http://schemas.openxmlformats.org/drawingml/2006/table">
            <a:tbl>
              <a:tblPr/>
              <a:tblGrid>
                <a:gridCol w="2779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9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4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9225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/>
                        <a:t>AGRESYWNOŚĆ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/>
                        <a:t>ULEGŁOŚĆ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/>
                        <a:t>ASERTYWNOŚĆ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056">
                <a:tc>
                  <a:txBody>
                    <a:bodyPr/>
                    <a:lstStyle/>
                    <a:p>
                      <a:r>
                        <a:rPr lang="pl-PL" sz="1600" u="sng" dirty="0"/>
                        <a:t>Zachowania:</a:t>
                      </a:r>
                      <a:br>
                        <a:rPr lang="pl-PL" sz="1600" u="sng" dirty="0"/>
                      </a:br>
                      <a:br>
                        <a:rPr lang="pl-PL" sz="1600" dirty="0"/>
                      </a:br>
                      <a:r>
                        <a:rPr lang="pl-PL" sz="1600" dirty="0"/>
                        <a:t>1. Bronimy własnych praw lekceważąc prawa innych.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2. Dominujemy nad innymi, czasami ich upokarzając.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3. Nie słuchamy innych.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4. Podejmujemy decyzje, nie uwzględniając praw innych.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5. Przyjmujemy postawy wrogie lub obronne. </a:t>
                      </a:r>
                    </a:p>
                    <a:p>
                      <a:endParaRPr lang="pl-PL" sz="16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u="sng"/>
                        <a:t>Zachowania:</a:t>
                      </a:r>
                      <a:br>
                        <a:rPr lang="pl-PL" sz="1600"/>
                      </a:br>
                      <a:br>
                        <a:rPr lang="pl-PL" sz="1600"/>
                      </a:br>
                      <a:r>
                        <a:rPr lang="pl-PL" sz="1600"/>
                        <a:t>1. Lekceważymy własne prawa, pozwalając innym je naruszać.</a:t>
                      </a:r>
                      <a:br>
                        <a:rPr lang="pl-PL" sz="1600"/>
                      </a:br>
                      <a:r>
                        <a:rPr lang="pl-PL" sz="1600"/>
                        <a:t>2. Nie przedstawiamy własnych potrzeb, poglądów i odczuć. </a:t>
                      </a:r>
                      <a:br>
                        <a:rPr lang="pl-PL" sz="1600"/>
                      </a:br>
                      <a:r>
                        <a:rPr lang="pl-PL" sz="1600"/>
                        <a:t>3. Zachowujemy się nieuczciwie - nasze działania nie pokrywają się ze słowami, co powoduje nagromadzenie się złości i urazów.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u="sng" dirty="0"/>
                        <a:t>Zachowania:</a:t>
                      </a:r>
                      <a:br>
                        <a:rPr lang="pl-PL" sz="1600" dirty="0"/>
                      </a:br>
                      <a:br>
                        <a:rPr lang="pl-PL" sz="1600" dirty="0"/>
                      </a:br>
                      <a:r>
                        <a:rPr lang="pl-PL" sz="1600" dirty="0"/>
                        <a:t>1. Bronimy własnych praw, uznając jednocześnie prawa innych.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2. Wyrażamy swoje potrzeby, poglądy i odczucia.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3. Nasze stosunki z innymi ludźmi cechuje wiara w siebie.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7605">
                <a:tc>
                  <a:txBody>
                    <a:bodyPr/>
                    <a:lstStyle/>
                    <a:p>
                      <a:r>
                        <a:rPr lang="pl-PL" sz="1600" u="sng"/>
                        <a:t>Przekaz brzmi: </a:t>
                      </a:r>
                      <a:br>
                        <a:rPr lang="pl-PL" sz="1600"/>
                      </a:br>
                      <a:br>
                        <a:rPr lang="pl-PL" sz="1600"/>
                      </a:br>
                      <a:r>
                        <a:rPr lang="pl-PL" sz="1600"/>
                        <a:t>1. Jak tak uważam - a ty jesteś głupi, skoro myślisz inaczej. </a:t>
                      </a:r>
                      <a:br>
                        <a:rPr lang="pl-PL" sz="1600"/>
                      </a:br>
                      <a:r>
                        <a:rPr lang="pl-PL" sz="1600"/>
                        <a:t>2. Takie są moje odczucia - twoje się nie liczą. </a:t>
                      </a:r>
                      <a:br>
                        <a:rPr lang="pl-PL" sz="1600"/>
                      </a:br>
                      <a:r>
                        <a:rPr lang="pl-PL" sz="1600"/>
                        <a:t>3. Tak oto wygląda ta sytuacja. Nie obchodzi mnie, jak ty ją widzisz.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u="sng"/>
                        <a:t>Przekaz brzmi: </a:t>
                      </a:r>
                      <a:br>
                        <a:rPr lang="pl-PL" sz="1600"/>
                      </a:br>
                      <a:br>
                        <a:rPr lang="pl-PL" sz="1600"/>
                      </a:br>
                      <a:r>
                        <a:rPr lang="pl-PL" sz="1600"/>
                        <a:t>1. Liczy się to, co ty myślisz, nie to, co ja myślę. </a:t>
                      </a:r>
                      <a:br>
                        <a:rPr lang="pl-PL" sz="1600"/>
                      </a:br>
                      <a:r>
                        <a:rPr lang="pl-PL" sz="1600"/>
                        <a:t>2. Liczą się twoje odczucia, nie moje. </a:t>
                      </a:r>
                      <a:br>
                        <a:rPr lang="pl-PL" sz="1600"/>
                      </a:br>
                      <a:r>
                        <a:rPr lang="pl-PL" sz="1600"/>
                        <a:t>3. Ważne jest, jak ty widzisz tę sytuację.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u="sng" dirty="0"/>
                        <a:t>Przekaz brzmi: </a:t>
                      </a:r>
                      <a:br>
                        <a:rPr lang="pl-PL" sz="1600" dirty="0"/>
                      </a:br>
                      <a:br>
                        <a:rPr lang="pl-PL" sz="1600" dirty="0"/>
                      </a:br>
                      <a:r>
                        <a:rPr lang="pl-PL" sz="1600" dirty="0"/>
                        <a:t>1. Takie jest moje zdanie.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2. Tak to odczuwam.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3. Tak oto widzę tę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sytuację. 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4. Chciałbym usłyszeć, jak się z tym czujesz. może uda się nam znaleźć rozwiązanie zadowalające nas oboje.</a:t>
                      </a:r>
                      <a:br>
                        <a:rPr lang="pl-PL" sz="1600" dirty="0"/>
                      </a:br>
                      <a:r>
                        <a:rPr lang="pl-PL" sz="1600" dirty="0"/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151188" y="23070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7377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260648"/>
            <a:ext cx="871296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</a:rPr>
              <a:t>W Y R A </a:t>
            </a:r>
            <a:r>
              <a:rPr lang="pl-PL" sz="2400" b="1" dirty="0">
                <a:solidFill>
                  <a:srgbClr val="FF0000"/>
                </a:solidFill>
              </a:rPr>
              <a:t>Ż</a:t>
            </a:r>
            <a:r>
              <a:rPr lang="pt-BR" sz="2400" b="1" dirty="0">
                <a:solidFill>
                  <a:srgbClr val="FF0000"/>
                </a:solidFill>
              </a:rPr>
              <a:t> A N I E </a:t>
            </a:r>
            <a:r>
              <a:rPr lang="pl-PL" sz="2400" b="1" dirty="0">
                <a:solidFill>
                  <a:srgbClr val="FF0000"/>
                </a:solidFill>
              </a:rPr>
              <a:t>     </a:t>
            </a:r>
            <a:r>
              <a:rPr lang="pt-BR" sz="2400" b="1" dirty="0">
                <a:solidFill>
                  <a:srgbClr val="FF0000"/>
                </a:solidFill>
              </a:rPr>
              <a:t>S I E B I E </a:t>
            </a:r>
            <a:r>
              <a:rPr lang="pl-PL" sz="2400" b="1" dirty="0">
                <a:solidFill>
                  <a:srgbClr val="FF0000"/>
                </a:solidFill>
              </a:rPr>
              <a:t>   </a:t>
            </a:r>
            <a:r>
              <a:rPr lang="pt-BR" sz="2400" b="1" dirty="0">
                <a:solidFill>
                  <a:srgbClr val="FF0000"/>
                </a:solidFill>
              </a:rPr>
              <a:t>– </a:t>
            </a:r>
            <a:r>
              <a:rPr lang="pl-PL" sz="2400" b="1" dirty="0">
                <a:solidFill>
                  <a:srgbClr val="FF0000"/>
                </a:solidFill>
              </a:rPr>
              <a:t>   </a:t>
            </a:r>
            <a:r>
              <a:rPr lang="pt-BR" sz="2400" b="1" dirty="0">
                <a:solidFill>
                  <a:srgbClr val="FF0000"/>
                </a:solidFill>
              </a:rPr>
              <a:t>K O M U N I K A T Y </a:t>
            </a:r>
            <a:r>
              <a:rPr lang="pl-PL" sz="2400" b="1" dirty="0">
                <a:solidFill>
                  <a:srgbClr val="FF0000"/>
                </a:solidFill>
              </a:rPr>
              <a:t>   </a:t>
            </a:r>
            <a:r>
              <a:rPr lang="pt-BR" sz="2400" b="1" dirty="0">
                <a:solidFill>
                  <a:srgbClr val="FF0000"/>
                </a:solidFill>
              </a:rPr>
              <a:t>J A</a:t>
            </a:r>
            <a:endParaRPr lang="pl-PL" sz="2400" b="1" dirty="0">
              <a:solidFill>
                <a:srgbClr val="FF0000"/>
              </a:solidFill>
            </a:endParaRPr>
          </a:p>
          <a:p>
            <a:endParaRPr lang="pt-BR" sz="2000" b="1" dirty="0"/>
          </a:p>
          <a:p>
            <a:r>
              <a:rPr lang="pl-PL" sz="2000" b="1" dirty="0"/>
              <a:t>Komunikaty typu JA </a:t>
            </a:r>
            <a:r>
              <a:rPr lang="pl-PL" sz="2000" dirty="0"/>
              <a:t>– akcentują nadawcę, jego stan emocji, sytuacji lub </a:t>
            </a:r>
            <a:r>
              <a:rPr lang="pl-PL" sz="2000" dirty="0" err="1"/>
              <a:t>zachowań</a:t>
            </a:r>
            <a:r>
              <a:rPr lang="pl-PL" sz="2000" dirty="0"/>
              <a:t>.</a:t>
            </a:r>
          </a:p>
          <a:p>
            <a:endParaRPr lang="pl-PL" sz="2000" dirty="0"/>
          </a:p>
          <a:p>
            <a:r>
              <a:rPr lang="pl-PL" sz="2000" i="1" dirty="0"/>
              <a:t>Np.</a:t>
            </a:r>
          </a:p>
          <a:p>
            <a:r>
              <a:rPr lang="pl-PL" sz="2000" i="1" dirty="0"/>
              <a:t>Czuję się fantastycznie, gdy nieoczekiwanie mnie chwalisz.</a:t>
            </a:r>
          </a:p>
          <a:p>
            <a:endParaRPr lang="pl-PL" sz="2000" i="1" dirty="0"/>
          </a:p>
          <a:p>
            <a:r>
              <a:rPr lang="pl-PL" sz="2000" i="1" dirty="0"/>
              <a:t>Czuję się nieswojo, gdy mówisz do mnie podniesionym tonem.</a:t>
            </a:r>
          </a:p>
          <a:p>
            <a:endParaRPr lang="pl-PL" sz="2000" i="1" dirty="0"/>
          </a:p>
          <a:p>
            <a:endParaRPr lang="pl-PL" sz="2000" i="1" dirty="0"/>
          </a:p>
          <a:p>
            <a:r>
              <a:rPr lang="pl-PL" sz="2000" b="1" dirty="0">
                <a:solidFill>
                  <a:srgbClr val="FF0000"/>
                </a:solidFill>
              </a:rPr>
              <a:t>Komunikat JA to zdanie, które opisuje co się dzieje ze mną, gdy Ty…..</a:t>
            </a:r>
          </a:p>
          <a:p>
            <a:endParaRPr lang="pl-PL" sz="2000" b="1" dirty="0">
              <a:solidFill>
                <a:srgbClr val="FF0000"/>
              </a:solidFill>
            </a:endParaRPr>
          </a:p>
          <a:p>
            <a:r>
              <a:rPr lang="pl-PL" sz="2000" b="1" dirty="0">
                <a:solidFill>
                  <a:srgbClr val="FF0000"/>
                </a:solidFill>
              </a:rPr>
              <a:t>Komunikat JA składa się z dwóch elementów:</a:t>
            </a:r>
          </a:p>
          <a:p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 opisu wydarzeń, faktów,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 opisu reakcji nadawcy na nie (czyli stanu emocjonalnego na dane wydarzenie, sytuację)</a:t>
            </a:r>
          </a:p>
        </p:txBody>
      </p:sp>
    </p:spTree>
    <p:extLst>
      <p:ext uri="{BB962C8B-B14F-4D97-AF65-F5344CB8AC3E}">
        <p14:creationId xmlns:p14="http://schemas.microsoft.com/office/powerpoint/2010/main" val="2707751721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115</TotalTime>
  <Words>456</Words>
  <Application>Microsoft Office PowerPoint</Application>
  <PresentationFormat>Pokaz na ekranie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Georgia</vt:lpstr>
      <vt:lpstr>Trebuchet MS</vt:lpstr>
      <vt:lpstr>Aerodynamiczny</vt:lpstr>
      <vt:lpstr>ASERTYWNOŚĆ  W ŻYCIU CODZIENNYM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ASERTYWNOŚĆ  W ŻYCIU CODZIENNYM</dc:title>
  <dc:creator>LenovoPC</dc:creator>
  <cp:lastModifiedBy>Joanna Szczepańska</cp:lastModifiedBy>
  <cp:revision>10</cp:revision>
  <dcterms:created xsi:type="dcterms:W3CDTF">2020-04-19T14:01:05Z</dcterms:created>
  <dcterms:modified xsi:type="dcterms:W3CDTF">2020-04-24T13:42:40Z</dcterms:modified>
</cp:coreProperties>
</file>